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9" r:id="rId2"/>
    <p:sldId id="919" r:id="rId3"/>
    <p:sldId id="969" r:id="rId4"/>
    <p:sldId id="970" r:id="rId5"/>
    <p:sldId id="976" r:id="rId6"/>
    <p:sldId id="974" r:id="rId7"/>
    <p:sldId id="968" r:id="rId8"/>
    <p:sldId id="915" r:id="rId9"/>
  </p:sldIdLst>
  <p:sldSz cx="12192000" cy="6858000"/>
  <p:notesSz cx="7099300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90000"/>
    <a:srgbClr val="FFFF00"/>
    <a:srgbClr val="FF0000"/>
    <a:srgbClr val="FF6600"/>
    <a:srgbClr val="990033"/>
    <a:srgbClr val="FF5050"/>
    <a:srgbClr val="660066"/>
    <a:srgbClr val="FF3300"/>
    <a:srgbClr val="CC3399"/>
    <a:srgbClr val="DF73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6357" autoAdjust="0"/>
  </p:normalViewPr>
  <p:slideViewPr>
    <p:cSldViewPr snapToGrid="0" snapToObjects="1">
      <p:cViewPr varScale="1">
        <p:scale>
          <a:sx n="116" d="100"/>
          <a:sy n="116" d="100"/>
        </p:scale>
        <p:origin x="396" y="6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72"/>
    </p:cViewPr>
  </p:sorterViewPr>
  <p:notesViewPr>
    <p:cSldViewPr snapToGrid="0" snapToObjects="1">
      <p:cViewPr varScale="1">
        <p:scale>
          <a:sx n="63" d="100"/>
          <a:sy n="63" d="100"/>
        </p:scale>
        <p:origin x="-2604" y="-114"/>
      </p:cViewPr>
      <p:guideLst>
        <p:guide orient="horz" pos="3224"/>
        <p:guide pos="2237"/>
      </p:guideLst>
    </p:cSldViewPr>
  </p:notesViewPr>
  <p:gridSpacing cx="76330" cy="7633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3400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>
            <a:lvl1pPr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94150" y="0"/>
            <a:ext cx="307498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>
            <a:lvl1pPr algn="r"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45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64713"/>
            <a:ext cx="3073400" cy="50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b" anchorCtr="0" compatLnSpc="1">
            <a:prstTxWarp prst="textNoShape">
              <a:avLst/>
            </a:prstTxWarp>
          </a:bodyPr>
          <a:lstStyle>
            <a:lvl1pPr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45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94150" y="9764713"/>
            <a:ext cx="3074988" cy="50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b" anchorCtr="0" compatLnSpc="1">
            <a:prstTxWarp prst="textNoShape">
              <a:avLst/>
            </a:prstTxWarp>
          </a:bodyPr>
          <a:lstStyle>
            <a:lvl1pPr algn="r" defTabSz="952500">
              <a:defRPr sz="1300"/>
            </a:lvl1pPr>
          </a:lstStyle>
          <a:p>
            <a:pPr>
              <a:defRPr/>
            </a:pPr>
            <a:fld id="{FC4600CF-6F06-4714-AF7B-190F71E060F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03999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3400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>
            <a:lvl1pPr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94150" y="0"/>
            <a:ext cx="307498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>
            <a:lvl1pPr algn="r"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2875" y="765175"/>
            <a:ext cx="6788150" cy="3819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2338" y="4840288"/>
            <a:ext cx="5222875" cy="4668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819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64713"/>
            <a:ext cx="3073400" cy="50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b" anchorCtr="0" compatLnSpc="1">
            <a:prstTxWarp prst="textNoShape">
              <a:avLst/>
            </a:prstTxWarp>
          </a:bodyPr>
          <a:lstStyle>
            <a:lvl1pPr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94150" y="9764713"/>
            <a:ext cx="3074988" cy="50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b" anchorCtr="0" compatLnSpc="1">
            <a:prstTxWarp prst="textNoShape">
              <a:avLst/>
            </a:prstTxWarp>
          </a:bodyPr>
          <a:lstStyle>
            <a:lvl1pPr algn="r" defTabSz="952500">
              <a:defRPr sz="1300"/>
            </a:lvl1pPr>
          </a:lstStyle>
          <a:p>
            <a:pPr>
              <a:defRPr/>
            </a:pPr>
            <a:fld id="{B74319BE-11C6-4BB2-9552-47586B450AE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948341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914400" y="838200"/>
            <a:ext cx="10363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pic>
        <p:nvPicPr>
          <p:cNvPr id="5" name="Picture 8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" cy="681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6"/>
          <p:cNvSpPr>
            <a:spLocks noChangeArrowheads="1"/>
          </p:cNvSpPr>
          <p:nvPr userDrawn="1"/>
        </p:nvSpPr>
        <p:spPr bwMode="auto">
          <a:xfrm>
            <a:off x="203200" y="6400803"/>
            <a:ext cx="11785600" cy="396875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33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baseline="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SCST, Tongji Univ.</a:t>
            </a:r>
            <a:endParaRPr lang="zh-CN" altLang="en-US" sz="1800" baseline="0" dirty="0">
              <a:solidFill>
                <a:schemeClr val="bg1"/>
              </a:solidFill>
              <a:latin typeface="Calibri" panose="020F0502020204030204" pitchFamily="34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548619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8031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76200"/>
            <a:ext cx="103632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914400"/>
            <a:ext cx="103632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8346FB0-3C42-4F63-B766-701439F2A1A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29" name="Line 7"/>
          <p:cNvSpPr>
            <a:spLocks noChangeShapeType="1"/>
          </p:cNvSpPr>
          <p:nvPr/>
        </p:nvSpPr>
        <p:spPr bwMode="auto">
          <a:xfrm>
            <a:off x="914400" y="838200"/>
            <a:ext cx="10363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pic>
        <p:nvPicPr>
          <p:cNvPr id="2" name="Picture 8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" cy="681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31" name="矩形 6"/>
          <p:cNvSpPr>
            <a:spLocks noChangeArrowheads="1"/>
          </p:cNvSpPr>
          <p:nvPr userDrawn="1"/>
        </p:nvSpPr>
        <p:spPr bwMode="auto">
          <a:xfrm>
            <a:off x="203200" y="6400803"/>
            <a:ext cx="11785600" cy="396875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33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defRPr/>
            </a:pPr>
            <a:r>
              <a:rPr lang="en-US" altLang="zh-CN" sz="1800" baseline="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SCST, Tongji Univ.</a:t>
            </a:r>
            <a:endParaRPr lang="zh-CN" altLang="en-US" sz="1800" dirty="0">
              <a:solidFill>
                <a:schemeClr val="bg1"/>
              </a:solidFill>
              <a:latin typeface="Calibri" panose="020F0502020204030204" pitchFamily="34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7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8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740211" y="1111994"/>
            <a:ext cx="10654895" cy="20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4000" dirty="0">
                <a:latin typeface="Calibri" panose="020F0502020204030204" pitchFamily="34" charset="0"/>
                <a:ea typeface="宋体" panose="02010600030101010101" pitchFamily="2" charset="-122"/>
              </a:rPr>
              <a:t>Chapter </a:t>
            </a:r>
            <a:r>
              <a:rPr lang="en-US" altLang="zh-CN" sz="4000" dirty="0">
                <a:ea typeface="宋体" panose="02010600030101010101" pitchFamily="2" charset="-122"/>
              </a:rPr>
              <a:t>12</a:t>
            </a:r>
            <a:br>
              <a:rPr lang="en-US" altLang="zh-CN" sz="4000" dirty="0">
                <a:latin typeface="Calibri" panose="020F0502020204030204" pitchFamily="34" charset="0"/>
                <a:ea typeface="宋体" panose="02010600030101010101" pitchFamily="2" charset="-122"/>
              </a:rPr>
            </a:br>
            <a:r>
              <a:rPr lang="en-US" altLang="zh-CN" sz="4000" dirty="0">
                <a:ea typeface="宋体" panose="02010600030101010101" pitchFamily="2" charset="-122"/>
              </a:rPr>
              <a:t>Introduction of Object Detection</a:t>
            </a:r>
          </a:p>
          <a:p>
            <a:pPr algn="ctr"/>
            <a:r>
              <a:rPr lang="en-US" altLang="zh-CN" sz="4000" dirty="0">
                <a:ea typeface="宋体" panose="02010600030101010101" pitchFamily="2" charset="-122"/>
              </a:rPr>
              <a:t>(Theme 3)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2896157" y="3612204"/>
            <a:ext cx="6343003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 sz="2600" dirty="0">
                <a:solidFill>
                  <a:schemeClr val="tx2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Prof. Lin ZHANG</a:t>
            </a:r>
          </a:p>
          <a:p>
            <a:pPr algn="ctr">
              <a:spcBef>
                <a:spcPct val="0"/>
              </a:spcBef>
            </a:pPr>
            <a:r>
              <a:rPr lang="en-US" altLang="zh-CN" sz="2600" dirty="0">
                <a:solidFill>
                  <a:schemeClr val="tx2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School of Computer Science and Technology</a:t>
            </a:r>
          </a:p>
          <a:p>
            <a:pPr algn="ctr">
              <a:spcBef>
                <a:spcPct val="0"/>
              </a:spcBef>
            </a:pPr>
            <a:r>
              <a:rPr lang="en-US" altLang="zh-CN" sz="2600" dirty="0">
                <a:solidFill>
                  <a:schemeClr val="tx2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Tongji University</a:t>
            </a:r>
          </a:p>
        </p:txBody>
      </p:sp>
    </p:spTree>
  </p:cSld>
  <p:clrMapOvr>
    <a:masterClrMapping/>
  </p:clrMapOvr>
  <p:transition advTm="7114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930274" y="76200"/>
            <a:ext cx="10969895" cy="838200"/>
          </a:xfrm>
        </p:spPr>
        <p:txBody>
          <a:bodyPr/>
          <a:lstStyle/>
          <a:p>
            <a:r>
              <a:rPr lang="en-US" altLang="zh-CN" sz="3000" dirty="0">
                <a:ea typeface="楷体" panose="02010609060101010101" pitchFamily="49" charset="-122"/>
                <a:cs typeface="Calibri" panose="020F0502020204030204" pitchFamily="34" charset="0"/>
              </a:rPr>
              <a:t>Problem definition of object detection</a:t>
            </a:r>
            <a:endParaRPr lang="zh-CN" altLang="en-US" sz="300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5" name="Text Box 6">
            <a:extLst>
              <a:ext uri="{FF2B5EF4-FFF2-40B4-BE49-F238E27FC236}">
                <a16:creationId xmlns:a16="http://schemas.microsoft.com/office/drawing/2014/main" id="{0123100E-3431-4CC1-A240-FDF29258B3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1900" y="5992813"/>
            <a:ext cx="4572000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 sz="2000">
                <a:ea typeface="Arial Unicode MS" panose="020B0604020202020204" pitchFamily="34" charset="-122"/>
                <a:cs typeface="Arial Unicode MS" panose="020B0604020202020204" pitchFamily="34" charset="-122"/>
              </a:rPr>
              <a:t>Multiple objects detection</a:t>
            </a:r>
          </a:p>
        </p:txBody>
      </p:sp>
      <p:pic>
        <p:nvPicPr>
          <p:cNvPr id="6" name="图片 4">
            <a:extLst>
              <a:ext uri="{FF2B5EF4-FFF2-40B4-BE49-F238E27FC236}">
                <a16:creationId xmlns:a16="http://schemas.microsoft.com/office/drawing/2014/main" id="{6C3AE687-3C76-4544-B792-4507CDA6A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562" y="896938"/>
            <a:ext cx="6858000" cy="509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5308302"/>
      </p:ext>
    </p:extLst>
  </p:cSld>
  <p:clrMapOvr>
    <a:masterClrMapping/>
  </p:clrMapOvr>
  <p:transition advTm="12526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ults">
            <a:hlinkClick r:id="" action="ppaction://media"/>
            <a:extLst>
              <a:ext uri="{FF2B5EF4-FFF2-40B4-BE49-F238E27FC236}">
                <a16:creationId xmlns:a16="http://schemas.microsoft.com/office/drawing/2014/main" id="{F811280A-96A6-4FB4-B189-DB0229B45C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4321" y="877329"/>
            <a:ext cx="6645009" cy="4983758"/>
          </a:xfrm>
          <a:prstGeom prst="rect">
            <a:avLst/>
          </a:prstGeom>
        </p:spPr>
      </p:pic>
      <p:sp>
        <p:nvSpPr>
          <p:cNvPr id="7" name="Text Box 6">
            <a:extLst>
              <a:ext uri="{FF2B5EF4-FFF2-40B4-BE49-F238E27FC236}">
                <a16:creationId xmlns:a16="http://schemas.microsoft.com/office/drawing/2014/main" id="{14DEA9DA-23A4-4D68-BAF3-E371F6F67E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8307" y="5992813"/>
            <a:ext cx="522377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 sz="2000" dirty="0">
                <a:ea typeface="Arial Unicode MS" panose="020B0604020202020204" pitchFamily="34" charset="-122"/>
                <a:cs typeface="Arial Unicode MS" panose="020B0604020202020204" pitchFamily="34" charset="-122"/>
              </a:rPr>
              <a:t>Perform object detection on each video frame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D4B58D78-E45B-4047-9C4C-469110F84E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4" y="76200"/>
            <a:ext cx="10969895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zh-CN" sz="3000" kern="0" dirty="0">
                <a:ea typeface="楷体" panose="02010609060101010101" pitchFamily="49" charset="-122"/>
                <a:cs typeface="Calibri" panose="020F0502020204030204" pitchFamily="34" charset="0"/>
              </a:rPr>
              <a:t>Problem definition of object detection</a:t>
            </a:r>
            <a:endParaRPr lang="zh-CN" altLang="en-US" sz="3000" kern="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821000"/>
      </p:ext>
    </p:extLst>
  </p:cSld>
  <p:clrMapOvr>
    <a:masterClrMapping/>
  </p:clrMapOvr>
  <p:transition advTm="125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F3E2AECC-60E6-4372-8586-84C4B9A0B8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608" y="914400"/>
            <a:ext cx="11055096" cy="518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1" algn="just"/>
            <a:r>
              <a:rPr lang="en-US" altLang="zh-CN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Object detection is a fundamental task in computer vision that involves identifying and locating objects within an image or video. This capability is crucial for a wide range of applications, from autonomous driving and surveillance to medical imaging and retail analytics</a:t>
            </a:r>
          </a:p>
          <a:p>
            <a:pPr lvl="1" algn="just"/>
            <a:r>
              <a:rPr lang="en-US" altLang="zh-CN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Challenges in object detection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Variability in object appearance: Objects can appear in various shapes, sizes, colors, and orientations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Occlusion: objects may be partially hidden by other objects, making them difficult to detect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Complex backgrounds: Cluttered or dynamic backgrounds can interfere with object detection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Real-time processing: Many applications require object detection to be performed in real-time, necessitating efficient algorithms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92186A0-9871-4A52-8550-77F4C84209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4" y="76200"/>
            <a:ext cx="10969895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zh-CN" sz="3000" kern="0">
                <a:ea typeface="楷体" panose="02010609060101010101" pitchFamily="49" charset="-122"/>
                <a:cs typeface="Calibri" panose="020F0502020204030204" pitchFamily="34" charset="0"/>
              </a:rPr>
              <a:t>Problem definition of object detection</a:t>
            </a:r>
            <a:endParaRPr lang="zh-CN" altLang="en-US" sz="3000" kern="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285523"/>
      </p:ext>
    </p:extLst>
  </p:cSld>
  <p:clrMapOvr>
    <a:masterClrMapping/>
  </p:clrMapOvr>
  <p:transition advTm="12526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F3E2AECC-60E6-4372-8586-84C4B9A0B8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608" y="914400"/>
            <a:ext cx="11055096" cy="5519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1" algn="just"/>
            <a:r>
              <a:rPr lang="en-US" altLang="zh-CN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Traditional Methods</a:t>
            </a:r>
          </a:p>
          <a:p>
            <a:pPr lvl="2" algn="just"/>
            <a:r>
              <a:rPr lang="en-US" altLang="zh-CN" sz="2200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Haar</a:t>
            </a:r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Cascades: Used for face detection, relying on handcrafted features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HOG (Histogram of Oriented Gradients) + SVM (Support Vector Machine): Effective for pedestrian detection</a:t>
            </a:r>
          </a:p>
          <a:p>
            <a:pPr lvl="1" algn="just"/>
            <a:r>
              <a:rPr lang="en-US" altLang="zh-CN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Deep Learning-Based Methods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R-CNN (Region-based Convolutional Neural Networks): Proposes regions and classifies them using CNNs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Fast R-CNN: Improves R-CNN by sharing computation across region proposals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Faster R-CNN: Introduces Region Proposal Networks (RPN) for faster processing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YOLO (You Only Look Once): A single-shot detector that predicts bounding boxes and class probabilities directly from full images in one forward pass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SSD (Single Shot </a:t>
            </a:r>
            <a:r>
              <a:rPr lang="en-US" altLang="zh-CN" sz="2200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Multibox</a:t>
            </a:r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Detector): Balances speed and accuracy by predicting bounding boxes at multiple scales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DETR (</a:t>
            </a:r>
            <a:r>
              <a:rPr lang="en-US" altLang="zh-CN" sz="2200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DEtection</a:t>
            </a:r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altLang="zh-CN" sz="2200" dirty="0" err="1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TRansformer</a:t>
            </a:r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): an object detector using a transformer architecture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92186A0-9871-4A52-8550-77F4C84209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4" y="76200"/>
            <a:ext cx="10969895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zh-CN" sz="3000" kern="0" dirty="0">
                <a:ea typeface="楷体" panose="02010609060101010101" pitchFamily="49" charset="-122"/>
                <a:cs typeface="Calibri" panose="020F0502020204030204" pitchFamily="34" charset="0"/>
              </a:rPr>
              <a:t>Popular object detection algorithms</a:t>
            </a:r>
            <a:endParaRPr lang="zh-CN" altLang="en-US" sz="3000" kern="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E92D1E4-E3CE-442D-AD85-AE66F5687DE1}"/>
              </a:ext>
            </a:extLst>
          </p:cNvPr>
          <p:cNvGrpSpPr/>
          <p:nvPr/>
        </p:nvGrpSpPr>
        <p:grpSpPr>
          <a:xfrm>
            <a:off x="1073074" y="1747181"/>
            <a:ext cx="10381636" cy="3475605"/>
            <a:chOff x="1073074" y="1747181"/>
            <a:chExt cx="10381636" cy="3475605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690FF088-43A4-4091-B58E-C655DA82FA25}"/>
                </a:ext>
              </a:extLst>
            </p:cNvPr>
            <p:cNvSpPr/>
            <p:nvPr/>
          </p:nvSpPr>
          <p:spPr bwMode="auto">
            <a:xfrm>
              <a:off x="1073074" y="1747181"/>
              <a:ext cx="10373401" cy="761242"/>
            </a:xfrm>
            <a:prstGeom prst="roundRect">
              <a:avLst>
                <a:gd name="adj" fmla="val 4310"/>
              </a:avLst>
            </a:prstGeom>
            <a:solidFill>
              <a:srgbClr val="FF6600">
                <a:alpha val="22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A267EB92-8FDD-421E-9170-8D1636F89CD1}"/>
                </a:ext>
              </a:extLst>
            </p:cNvPr>
            <p:cNvSpPr/>
            <p:nvPr/>
          </p:nvSpPr>
          <p:spPr bwMode="auto">
            <a:xfrm>
              <a:off x="1081309" y="4461544"/>
              <a:ext cx="10373401" cy="761242"/>
            </a:xfrm>
            <a:prstGeom prst="roundRect">
              <a:avLst>
                <a:gd name="adj" fmla="val 4310"/>
              </a:avLst>
            </a:prstGeom>
            <a:solidFill>
              <a:srgbClr val="FF6600">
                <a:alpha val="22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3681968"/>
      </p:ext>
    </p:extLst>
  </p:cSld>
  <p:clrMapOvr>
    <a:masterClrMapping/>
  </p:clrMapOvr>
  <p:transition advTm="125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307F2-BD57-17B5-DADB-47BF05D65A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CD118579-73C2-F45D-B395-0F67B8EA6FA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0274" y="76200"/>
            <a:ext cx="10969895" cy="838200"/>
          </a:xfrm>
        </p:spPr>
        <p:txBody>
          <a:bodyPr/>
          <a:lstStyle/>
          <a:p>
            <a:r>
              <a:rPr lang="en-US" altLang="zh-CN" sz="3000" dirty="0">
                <a:ea typeface="楷体" panose="02010609060101010101" pitchFamily="49" charset="-122"/>
                <a:cs typeface="Calibri" panose="020F0502020204030204" pitchFamily="34" charset="0"/>
              </a:rPr>
              <a:t>Contents of this theme</a:t>
            </a:r>
            <a:endParaRPr lang="zh-CN" altLang="en-US" sz="300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6823459-413F-4F58-BBAB-8D4986E630A8}"/>
              </a:ext>
            </a:extLst>
          </p:cNvPr>
          <p:cNvSpPr txBox="1"/>
          <p:nvPr/>
        </p:nvSpPr>
        <p:spPr>
          <a:xfrm>
            <a:off x="791576" y="1177303"/>
            <a:ext cx="109698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SVM is classical classification approach; to learn it, some knowledge about convex optimization is necessary, which will be covered in Chapter 13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 err="1">
                <a:solidFill>
                  <a:srgbClr val="000000"/>
                </a:solidFill>
              </a:rPr>
              <a:t>SVM+HoG</a:t>
            </a:r>
            <a:r>
              <a:rPr lang="en-US" altLang="zh-CN" dirty="0">
                <a:solidFill>
                  <a:srgbClr val="000000"/>
                </a:solidFill>
              </a:rPr>
              <a:t> based object detector will be introduced in Chapter 14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Fundamental knowledge about CNNs and YOLO will be detailed in Chapter 15</a:t>
            </a:r>
            <a:endParaRPr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83321"/>
      </p:ext>
    </p:extLst>
  </p:cSld>
  <p:clrMapOvr>
    <a:masterClrMapping/>
  </p:clrMapOvr>
  <p:transition advTm="12526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307F2-BD57-17B5-DADB-47BF05D65A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CD118579-73C2-F45D-B395-0F67B8EA6FA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0274" y="76200"/>
            <a:ext cx="10969895" cy="838200"/>
          </a:xfrm>
        </p:spPr>
        <p:txBody>
          <a:bodyPr/>
          <a:lstStyle/>
          <a:p>
            <a:r>
              <a:rPr lang="en-US" altLang="zh-CN" sz="3000" dirty="0">
                <a:ea typeface="楷体" panose="02010609060101010101" pitchFamily="49" charset="-122"/>
                <a:cs typeface="Calibri" panose="020F0502020204030204" pitchFamily="34" charset="0"/>
              </a:rPr>
              <a:t>Contents of this theme</a:t>
            </a:r>
            <a:endParaRPr lang="zh-CN" altLang="en-US" sz="300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643DF4B1-800B-4196-ADBC-C98754995285}"/>
              </a:ext>
            </a:extLst>
          </p:cNvPr>
          <p:cNvSpPr/>
          <p:nvPr/>
        </p:nvSpPr>
        <p:spPr>
          <a:xfrm>
            <a:off x="1810871" y="4683064"/>
            <a:ext cx="7706168" cy="1064234"/>
          </a:xfrm>
          <a:prstGeom prst="roundRect">
            <a:avLst>
              <a:gd name="adj" fmla="val 3797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3" name="内容占位符 8">
            <a:extLst>
              <a:ext uri="{FF2B5EF4-FFF2-40B4-BE49-F238E27FC236}">
                <a16:creationId xmlns:a16="http://schemas.microsoft.com/office/drawing/2014/main" id="{74013375-4411-4628-AEFF-9BEB4F64C71F}"/>
              </a:ext>
            </a:extLst>
          </p:cNvPr>
          <p:cNvSpPr txBox="1">
            <a:spLocks/>
          </p:cNvSpPr>
          <p:nvPr/>
        </p:nvSpPr>
        <p:spPr bwMode="auto">
          <a:xfrm>
            <a:off x="1846587" y="4959717"/>
            <a:ext cx="248135" cy="461665"/>
          </a:xfrm>
          <a:prstGeom prst="rect">
            <a:avLst/>
          </a:prstGeom>
          <a:solidFill>
            <a:srgbClr val="4255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00539B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539B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数学</a:t>
            </a: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44" name="圆角矩形 38">
            <a:extLst>
              <a:ext uri="{FF2B5EF4-FFF2-40B4-BE49-F238E27FC236}">
                <a16:creationId xmlns:a16="http://schemas.microsoft.com/office/drawing/2014/main" id="{B2C52205-67E5-4C4C-A087-99B58DE851B6}"/>
              </a:ext>
            </a:extLst>
          </p:cNvPr>
          <p:cNvSpPr/>
          <p:nvPr/>
        </p:nvSpPr>
        <p:spPr>
          <a:xfrm>
            <a:off x="2249454" y="4751976"/>
            <a:ext cx="7215117" cy="935289"/>
          </a:xfrm>
          <a:prstGeom prst="roundRect">
            <a:avLst>
              <a:gd name="adj" fmla="val 815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5" name="圆角矩形 40">
            <a:extLst>
              <a:ext uri="{FF2B5EF4-FFF2-40B4-BE49-F238E27FC236}">
                <a16:creationId xmlns:a16="http://schemas.microsoft.com/office/drawing/2014/main" id="{7E060AF3-5091-48B9-8031-072FB28FFF19}"/>
              </a:ext>
            </a:extLst>
          </p:cNvPr>
          <p:cNvSpPr/>
          <p:nvPr/>
        </p:nvSpPr>
        <p:spPr>
          <a:xfrm>
            <a:off x="2337006" y="4820098"/>
            <a:ext cx="1189965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凸集与仿射集</a:t>
            </a:r>
          </a:p>
        </p:txBody>
      </p:sp>
      <p:sp>
        <p:nvSpPr>
          <p:cNvPr id="46" name="圆角矩形 40">
            <a:extLst>
              <a:ext uri="{FF2B5EF4-FFF2-40B4-BE49-F238E27FC236}">
                <a16:creationId xmlns:a16="http://schemas.microsoft.com/office/drawing/2014/main" id="{72E9AADF-AB7F-4789-BC95-D9139D37C8D0}"/>
              </a:ext>
            </a:extLst>
          </p:cNvPr>
          <p:cNvSpPr/>
          <p:nvPr/>
        </p:nvSpPr>
        <p:spPr>
          <a:xfrm>
            <a:off x="5545404" y="4817150"/>
            <a:ext cx="1271795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凸函数及其判定条件</a:t>
            </a: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F43B38D8-8D70-473C-B46A-6A94A669AACD}"/>
              </a:ext>
            </a:extLst>
          </p:cNvPr>
          <p:cNvSpPr/>
          <p:nvPr/>
        </p:nvSpPr>
        <p:spPr>
          <a:xfrm>
            <a:off x="1813977" y="3429000"/>
            <a:ext cx="7703061" cy="1064235"/>
          </a:xfrm>
          <a:prstGeom prst="roundRect">
            <a:avLst>
              <a:gd name="adj" fmla="val 3797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8" name="内容占位符 8">
            <a:extLst>
              <a:ext uri="{FF2B5EF4-FFF2-40B4-BE49-F238E27FC236}">
                <a16:creationId xmlns:a16="http://schemas.microsoft.com/office/drawing/2014/main" id="{F1C22338-7D31-45D7-9BF1-F6F7A88C0E5B}"/>
              </a:ext>
            </a:extLst>
          </p:cNvPr>
          <p:cNvSpPr txBox="1">
            <a:spLocks/>
          </p:cNvSpPr>
          <p:nvPr/>
        </p:nvSpPr>
        <p:spPr bwMode="auto">
          <a:xfrm>
            <a:off x="1849694" y="3760189"/>
            <a:ext cx="248135" cy="461665"/>
          </a:xfrm>
          <a:prstGeom prst="rect">
            <a:avLst/>
          </a:prstGeom>
          <a:solidFill>
            <a:srgbClr val="4255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00539B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539B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算法</a:t>
            </a:r>
          </a:p>
        </p:txBody>
      </p:sp>
      <p:sp>
        <p:nvSpPr>
          <p:cNvPr id="49" name="圆角矩形 38">
            <a:extLst>
              <a:ext uri="{FF2B5EF4-FFF2-40B4-BE49-F238E27FC236}">
                <a16:creationId xmlns:a16="http://schemas.microsoft.com/office/drawing/2014/main" id="{9B39886C-6FF2-429A-8BBD-340737AAEBE4}"/>
              </a:ext>
            </a:extLst>
          </p:cNvPr>
          <p:cNvSpPr/>
          <p:nvPr/>
        </p:nvSpPr>
        <p:spPr>
          <a:xfrm>
            <a:off x="2229134" y="3516405"/>
            <a:ext cx="7215117" cy="926796"/>
          </a:xfrm>
          <a:prstGeom prst="roundRect">
            <a:avLst>
              <a:gd name="adj" fmla="val 815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22D264EF-7E42-475E-B93F-39ADE979AA7F}"/>
              </a:ext>
            </a:extLst>
          </p:cNvPr>
          <p:cNvSpPr/>
          <p:nvPr/>
        </p:nvSpPr>
        <p:spPr>
          <a:xfrm>
            <a:off x="1807757" y="1303113"/>
            <a:ext cx="7703061" cy="937836"/>
          </a:xfrm>
          <a:prstGeom prst="roundRect">
            <a:avLst>
              <a:gd name="adj" fmla="val 3797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1" name="内容占位符 8">
            <a:extLst>
              <a:ext uri="{FF2B5EF4-FFF2-40B4-BE49-F238E27FC236}">
                <a16:creationId xmlns:a16="http://schemas.microsoft.com/office/drawing/2014/main" id="{7DA66374-C898-4C1A-9A41-A1B9CEAC7A8E}"/>
              </a:ext>
            </a:extLst>
          </p:cNvPr>
          <p:cNvSpPr txBox="1">
            <a:spLocks/>
          </p:cNvSpPr>
          <p:nvPr/>
        </p:nvSpPr>
        <p:spPr bwMode="auto">
          <a:xfrm>
            <a:off x="1843473" y="1514402"/>
            <a:ext cx="248135" cy="461665"/>
          </a:xfrm>
          <a:prstGeom prst="rect">
            <a:avLst/>
          </a:prstGeom>
          <a:solidFill>
            <a:srgbClr val="4255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00539B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539B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应用</a:t>
            </a:r>
          </a:p>
        </p:txBody>
      </p:sp>
      <p:sp>
        <p:nvSpPr>
          <p:cNvPr id="52" name="圆角矩形 38">
            <a:extLst>
              <a:ext uri="{FF2B5EF4-FFF2-40B4-BE49-F238E27FC236}">
                <a16:creationId xmlns:a16="http://schemas.microsoft.com/office/drawing/2014/main" id="{67FAEF01-E2C3-4E11-B07D-54DC596D0C92}"/>
              </a:ext>
            </a:extLst>
          </p:cNvPr>
          <p:cNvSpPr/>
          <p:nvPr/>
        </p:nvSpPr>
        <p:spPr>
          <a:xfrm>
            <a:off x="2229134" y="1358643"/>
            <a:ext cx="7215117" cy="831563"/>
          </a:xfrm>
          <a:prstGeom prst="roundRect">
            <a:avLst>
              <a:gd name="adj" fmla="val 815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3" name="圆角矩形 40">
            <a:extLst>
              <a:ext uri="{FF2B5EF4-FFF2-40B4-BE49-F238E27FC236}">
                <a16:creationId xmlns:a16="http://schemas.microsoft.com/office/drawing/2014/main" id="{CC0030B9-4580-442F-81ED-55B31958299F}"/>
              </a:ext>
            </a:extLst>
          </p:cNvPr>
          <p:cNvSpPr/>
          <p:nvPr/>
        </p:nvSpPr>
        <p:spPr>
          <a:xfrm>
            <a:off x="2613492" y="1602570"/>
            <a:ext cx="1117562" cy="297321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智能监控</a:t>
            </a:r>
          </a:p>
        </p:txBody>
      </p:sp>
      <p:sp>
        <p:nvSpPr>
          <p:cNvPr id="54" name="圆角矩形 40">
            <a:extLst>
              <a:ext uri="{FF2B5EF4-FFF2-40B4-BE49-F238E27FC236}">
                <a16:creationId xmlns:a16="http://schemas.microsoft.com/office/drawing/2014/main" id="{12C24779-357F-4EC9-9A84-C1999EF0CCAD}"/>
              </a:ext>
            </a:extLst>
          </p:cNvPr>
          <p:cNvSpPr/>
          <p:nvPr/>
        </p:nvSpPr>
        <p:spPr>
          <a:xfrm>
            <a:off x="4025553" y="1603594"/>
            <a:ext cx="1446701" cy="2988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智慧零售</a:t>
            </a:r>
          </a:p>
        </p:txBody>
      </p:sp>
      <p:sp>
        <p:nvSpPr>
          <p:cNvPr id="55" name="圆角矩形 40">
            <a:extLst>
              <a:ext uri="{FF2B5EF4-FFF2-40B4-BE49-F238E27FC236}">
                <a16:creationId xmlns:a16="http://schemas.microsoft.com/office/drawing/2014/main" id="{6693574F-63D6-4B3E-94A3-DB0FAD9D584F}"/>
              </a:ext>
            </a:extLst>
          </p:cNvPr>
          <p:cNvSpPr/>
          <p:nvPr/>
        </p:nvSpPr>
        <p:spPr>
          <a:xfrm>
            <a:off x="5766753" y="1603594"/>
            <a:ext cx="1360126" cy="2988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服务型机器人</a:t>
            </a:r>
          </a:p>
        </p:txBody>
      </p:sp>
      <p:sp>
        <p:nvSpPr>
          <p:cNvPr id="56" name="箭头: 右 55">
            <a:extLst>
              <a:ext uri="{FF2B5EF4-FFF2-40B4-BE49-F238E27FC236}">
                <a16:creationId xmlns:a16="http://schemas.microsoft.com/office/drawing/2014/main" id="{C60875A9-9C40-4C6D-AFD5-4831FCEE635C}"/>
              </a:ext>
            </a:extLst>
          </p:cNvPr>
          <p:cNvSpPr/>
          <p:nvPr/>
        </p:nvSpPr>
        <p:spPr>
          <a:xfrm rot="16200000">
            <a:off x="5507416" y="4479239"/>
            <a:ext cx="180000" cy="216000"/>
          </a:xfrm>
          <a:prstGeom prst="rightArrow">
            <a:avLst/>
          </a:prstGeom>
          <a:solidFill>
            <a:srgbClr val="4255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21F00D1C-14F4-446D-AB2B-C6D242E5857A}"/>
              </a:ext>
            </a:extLst>
          </p:cNvPr>
          <p:cNvSpPr/>
          <p:nvPr/>
        </p:nvSpPr>
        <p:spPr>
          <a:xfrm>
            <a:off x="1812078" y="2430357"/>
            <a:ext cx="7704961" cy="770028"/>
          </a:xfrm>
          <a:prstGeom prst="roundRect">
            <a:avLst>
              <a:gd name="adj" fmla="val 3797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8" name="内容占位符 8">
            <a:extLst>
              <a:ext uri="{FF2B5EF4-FFF2-40B4-BE49-F238E27FC236}">
                <a16:creationId xmlns:a16="http://schemas.microsoft.com/office/drawing/2014/main" id="{1ED10D77-D649-4F30-81D5-1C96BA0E1018}"/>
              </a:ext>
            </a:extLst>
          </p:cNvPr>
          <p:cNvSpPr txBox="1">
            <a:spLocks/>
          </p:cNvSpPr>
          <p:nvPr/>
        </p:nvSpPr>
        <p:spPr bwMode="auto">
          <a:xfrm>
            <a:off x="1847793" y="2595471"/>
            <a:ext cx="248135" cy="461665"/>
          </a:xfrm>
          <a:prstGeom prst="rect">
            <a:avLst/>
          </a:prstGeom>
          <a:solidFill>
            <a:srgbClr val="4255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00539B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rgbClr val="00539B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</a:t>
            </a:r>
          </a:p>
        </p:txBody>
      </p:sp>
      <p:sp>
        <p:nvSpPr>
          <p:cNvPr id="59" name="圆角矩形 38">
            <a:extLst>
              <a:ext uri="{FF2B5EF4-FFF2-40B4-BE49-F238E27FC236}">
                <a16:creationId xmlns:a16="http://schemas.microsoft.com/office/drawing/2014/main" id="{256270A5-A6AC-4E04-A7D4-5E9279136BEF}"/>
              </a:ext>
            </a:extLst>
          </p:cNvPr>
          <p:cNvSpPr/>
          <p:nvPr/>
        </p:nvSpPr>
        <p:spPr>
          <a:xfrm>
            <a:off x="2229134" y="2535623"/>
            <a:ext cx="7215117" cy="614019"/>
          </a:xfrm>
          <a:prstGeom prst="roundRect">
            <a:avLst>
              <a:gd name="adj" fmla="val 815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0" name="圆角矩形 40">
            <a:extLst>
              <a:ext uri="{FF2B5EF4-FFF2-40B4-BE49-F238E27FC236}">
                <a16:creationId xmlns:a16="http://schemas.microsoft.com/office/drawing/2014/main" id="{65D100EA-4235-4C86-9442-E2AF66873BAF}"/>
              </a:ext>
            </a:extLst>
          </p:cNvPr>
          <p:cNvSpPr/>
          <p:nvPr/>
        </p:nvSpPr>
        <p:spPr>
          <a:xfrm>
            <a:off x="4631815" y="2693232"/>
            <a:ext cx="1969105" cy="2988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图像中的目标检测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1" name="箭头: 右 60">
            <a:extLst>
              <a:ext uri="{FF2B5EF4-FFF2-40B4-BE49-F238E27FC236}">
                <a16:creationId xmlns:a16="http://schemas.microsoft.com/office/drawing/2014/main" id="{72F58360-86CB-4629-B915-553085F37330}"/>
              </a:ext>
            </a:extLst>
          </p:cNvPr>
          <p:cNvSpPr/>
          <p:nvPr/>
        </p:nvSpPr>
        <p:spPr>
          <a:xfrm rot="16200000">
            <a:off x="5486138" y="3209722"/>
            <a:ext cx="222555" cy="216000"/>
          </a:xfrm>
          <a:prstGeom prst="rightArrow">
            <a:avLst/>
          </a:prstGeom>
          <a:solidFill>
            <a:srgbClr val="4255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2" name="箭头: 右 61">
            <a:extLst>
              <a:ext uri="{FF2B5EF4-FFF2-40B4-BE49-F238E27FC236}">
                <a16:creationId xmlns:a16="http://schemas.microsoft.com/office/drawing/2014/main" id="{4ADE684E-2023-4FB7-89DB-6F78391D1B67}"/>
              </a:ext>
            </a:extLst>
          </p:cNvPr>
          <p:cNvSpPr/>
          <p:nvPr/>
        </p:nvSpPr>
        <p:spPr>
          <a:xfrm rot="16200000">
            <a:off x="5507416" y="2225807"/>
            <a:ext cx="180000" cy="216000"/>
          </a:xfrm>
          <a:prstGeom prst="rightArrow">
            <a:avLst/>
          </a:prstGeom>
          <a:solidFill>
            <a:srgbClr val="4255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3" name="圆角矩形 40">
            <a:extLst>
              <a:ext uri="{FF2B5EF4-FFF2-40B4-BE49-F238E27FC236}">
                <a16:creationId xmlns:a16="http://schemas.microsoft.com/office/drawing/2014/main" id="{1514BD5C-4A87-4290-8692-8578EF3ACAA7}"/>
              </a:ext>
            </a:extLst>
          </p:cNvPr>
          <p:cNvSpPr/>
          <p:nvPr/>
        </p:nvSpPr>
        <p:spPr>
          <a:xfrm>
            <a:off x="3825298" y="3598706"/>
            <a:ext cx="1141849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SVM+HOG</a:t>
            </a: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目前检测算法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4" name="圆角矩形 40">
            <a:extLst>
              <a:ext uri="{FF2B5EF4-FFF2-40B4-BE49-F238E27FC236}">
                <a16:creationId xmlns:a16="http://schemas.microsoft.com/office/drawing/2014/main" id="{B9F1BA8B-92B5-474C-9EFE-AF151E325FC9}"/>
              </a:ext>
            </a:extLst>
          </p:cNvPr>
          <p:cNvSpPr/>
          <p:nvPr/>
        </p:nvSpPr>
        <p:spPr>
          <a:xfrm>
            <a:off x="5178124" y="3595926"/>
            <a:ext cx="1196006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YOLO</a:t>
            </a: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系列目标检测算法</a:t>
            </a:r>
          </a:p>
        </p:txBody>
      </p:sp>
      <p:sp>
        <p:nvSpPr>
          <p:cNvPr id="65" name="圆角矩形 40">
            <a:extLst>
              <a:ext uri="{FF2B5EF4-FFF2-40B4-BE49-F238E27FC236}">
                <a16:creationId xmlns:a16="http://schemas.microsoft.com/office/drawing/2014/main" id="{CCB2AAD3-E50A-43A3-8EB1-56B44BBE7A47}"/>
              </a:ext>
            </a:extLst>
          </p:cNvPr>
          <p:cNvSpPr/>
          <p:nvPr/>
        </p:nvSpPr>
        <p:spPr>
          <a:xfrm>
            <a:off x="2337006" y="5263796"/>
            <a:ext cx="927189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对偶函数</a:t>
            </a:r>
          </a:p>
        </p:txBody>
      </p:sp>
      <p:sp>
        <p:nvSpPr>
          <p:cNvPr id="66" name="圆角矩形 40">
            <a:extLst>
              <a:ext uri="{FF2B5EF4-FFF2-40B4-BE49-F238E27FC236}">
                <a16:creationId xmlns:a16="http://schemas.microsoft.com/office/drawing/2014/main" id="{7B48A784-B06F-48E2-8C3E-B2EFD5E349CF}"/>
              </a:ext>
            </a:extLst>
          </p:cNvPr>
          <p:cNvSpPr/>
          <p:nvPr/>
        </p:nvSpPr>
        <p:spPr>
          <a:xfrm>
            <a:off x="6576216" y="4032851"/>
            <a:ext cx="1315227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残差神经网络</a:t>
            </a:r>
          </a:p>
        </p:txBody>
      </p:sp>
      <p:sp>
        <p:nvSpPr>
          <p:cNvPr id="67" name="圆角矩形 40">
            <a:extLst>
              <a:ext uri="{FF2B5EF4-FFF2-40B4-BE49-F238E27FC236}">
                <a16:creationId xmlns:a16="http://schemas.microsoft.com/office/drawing/2014/main" id="{921A14D6-8903-4559-98D6-1E6E5F831D78}"/>
              </a:ext>
            </a:extLst>
          </p:cNvPr>
          <p:cNvSpPr/>
          <p:nvPr/>
        </p:nvSpPr>
        <p:spPr>
          <a:xfrm>
            <a:off x="7878131" y="3598705"/>
            <a:ext cx="1438128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非线性</a:t>
            </a: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支持向量机</a:t>
            </a:r>
          </a:p>
        </p:txBody>
      </p:sp>
      <p:sp>
        <p:nvSpPr>
          <p:cNvPr id="68" name="圆角矩形 40">
            <a:extLst>
              <a:ext uri="{FF2B5EF4-FFF2-40B4-BE49-F238E27FC236}">
                <a16:creationId xmlns:a16="http://schemas.microsoft.com/office/drawing/2014/main" id="{D2DD80D1-0879-484A-9003-80CBE76A24E4}"/>
              </a:ext>
            </a:extLst>
          </p:cNvPr>
          <p:cNvSpPr/>
          <p:nvPr/>
        </p:nvSpPr>
        <p:spPr>
          <a:xfrm>
            <a:off x="6917635" y="4817150"/>
            <a:ext cx="1001486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凸优化问题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9" name="圆角矩形 40">
            <a:extLst>
              <a:ext uri="{FF2B5EF4-FFF2-40B4-BE49-F238E27FC236}">
                <a16:creationId xmlns:a16="http://schemas.microsoft.com/office/drawing/2014/main" id="{3F5A9486-D572-4448-81C2-2D3D28E9680A}"/>
              </a:ext>
            </a:extLst>
          </p:cNvPr>
          <p:cNvSpPr/>
          <p:nvPr/>
        </p:nvSpPr>
        <p:spPr>
          <a:xfrm>
            <a:off x="8019559" y="4817150"/>
            <a:ext cx="1301009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凸二次规划问题</a:t>
            </a:r>
          </a:p>
        </p:txBody>
      </p:sp>
      <p:sp>
        <p:nvSpPr>
          <p:cNvPr id="70" name="圆角矩形 40">
            <a:extLst>
              <a:ext uri="{FF2B5EF4-FFF2-40B4-BE49-F238E27FC236}">
                <a16:creationId xmlns:a16="http://schemas.microsoft.com/office/drawing/2014/main" id="{4EC71575-A855-41D8-B5BB-5000E8DD34A0}"/>
              </a:ext>
            </a:extLst>
          </p:cNvPr>
          <p:cNvSpPr/>
          <p:nvPr/>
        </p:nvSpPr>
        <p:spPr>
          <a:xfrm>
            <a:off x="5364195" y="5258368"/>
            <a:ext cx="1111931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强对偶性与斯莱特条件</a:t>
            </a:r>
          </a:p>
        </p:txBody>
      </p:sp>
      <p:sp>
        <p:nvSpPr>
          <p:cNvPr id="71" name="圆角矩形 40">
            <a:extLst>
              <a:ext uri="{FF2B5EF4-FFF2-40B4-BE49-F238E27FC236}">
                <a16:creationId xmlns:a16="http://schemas.microsoft.com/office/drawing/2014/main" id="{4F94AE53-86BA-4CDC-8C17-CB4A3D71AE6C}"/>
              </a:ext>
            </a:extLst>
          </p:cNvPr>
          <p:cNvSpPr/>
          <p:nvPr/>
        </p:nvSpPr>
        <p:spPr>
          <a:xfrm>
            <a:off x="6585107" y="3598705"/>
            <a:ext cx="1082049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线性支持向量机</a:t>
            </a:r>
          </a:p>
        </p:txBody>
      </p:sp>
      <p:sp>
        <p:nvSpPr>
          <p:cNvPr id="72" name="圆角矩形 40">
            <a:extLst>
              <a:ext uri="{FF2B5EF4-FFF2-40B4-BE49-F238E27FC236}">
                <a16:creationId xmlns:a16="http://schemas.microsoft.com/office/drawing/2014/main" id="{FC128730-4AD5-4CB8-8ADC-70DB33C4FBF0}"/>
              </a:ext>
            </a:extLst>
          </p:cNvPr>
          <p:cNvSpPr/>
          <p:nvPr/>
        </p:nvSpPr>
        <p:spPr>
          <a:xfrm>
            <a:off x="2318460" y="4032851"/>
            <a:ext cx="1018726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多类分类支持向量机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3" name="圆角矩形 40">
            <a:extLst>
              <a:ext uri="{FF2B5EF4-FFF2-40B4-BE49-F238E27FC236}">
                <a16:creationId xmlns:a16="http://schemas.microsoft.com/office/drawing/2014/main" id="{1F06C019-2750-46DA-A5FB-E60B0C0FF6A7}"/>
              </a:ext>
            </a:extLst>
          </p:cNvPr>
          <p:cNvSpPr/>
          <p:nvPr/>
        </p:nvSpPr>
        <p:spPr>
          <a:xfrm>
            <a:off x="3360675" y="5257136"/>
            <a:ext cx="905280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对偶问题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4" name="圆角矩形 40">
            <a:extLst>
              <a:ext uri="{FF2B5EF4-FFF2-40B4-BE49-F238E27FC236}">
                <a16:creationId xmlns:a16="http://schemas.microsoft.com/office/drawing/2014/main" id="{BE53F8A7-63A5-47B9-8FA7-5679C564AB87}"/>
              </a:ext>
            </a:extLst>
          </p:cNvPr>
          <p:cNvSpPr/>
          <p:nvPr/>
        </p:nvSpPr>
        <p:spPr>
          <a:xfrm>
            <a:off x="6572606" y="5258368"/>
            <a:ext cx="1328399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针对一般优化问题的</a:t>
            </a:r>
            <a:r>
              <a:rPr kumimoji="1" lang="en-US" altLang="zh-CN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KKT</a:t>
            </a: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条件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5" name="圆角矩形 40">
            <a:extLst>
              <a:ext uri="{FF2B5EF4-FFF2-40B4-BE49-F238E27FC236}">
                <a16:creationId xmlns:a16="http://schemas.microsoft.com/office/drawing/2014/main" id="{A9695260-989C-4F4E-8E6E-8727665A79AE}"/>
              </a:ext>
            </a:extLst>
          </p:cNvPr>
          <p:cNvSpPr/>
          <p:nvPr/>
        </p:nvSpPr>
        <p:spPr>
          <a:xfrm>
            <a:off x="7421379" y="1602570"/>
            <a:ext cx="1360126" cy="2988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军事侦察</a:t>
            </a:r>
          </a:p>
        </p:txBody>
      </p:sp>
      <p:sp>
        <p:nvSpPr>
          <p:cNvPr id="76" name="圆角矩形 40">
            <a:extLst>
              <a:ext uri="{FF2B5EF4-FFF2-40B4-BE49-F238E27FC236}">
                <a16:creationId xmlns:a16="http://schemas.microsoft.com/office/drawing/2014/main" id="{E8519A38-FFA1-4C9F-AE49-B4F5CC168F9F}"/>
              </a:ext>
            </a:extLst>
          </p:cNvPr>
          <p:cNvSpPr/>
          <p:nvPr/>
        </p:nvSpPr>
        <p:spPr>
          <a:xfrm>
            <a:off x="5298893" y="4032851"/>
            <a:ext cx="984468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批</a:t>
            </a: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归一化</a:t>
            </a:r>
          </a:p>
        </p:txBody>
      </p:sp>
      <p:sp>
        <p:nvSpPr>
          <p:cNvPr id="77" name="圆角矩形 40">
            <a:extLst>
              <a:ext uri="{FF2B5EF4-FFF2-40B4-BE49-F238E27FC236}">
                <a16:creationId xmlns:a16="http://schemas.microsoft.com/office/drawing/2014/main" id="{C6D0FA23-D1B1-4C52-847A-F6D5BD67E98A}"/>
              </a:ext>
            </a:extLst>
          </p:cNvPr>
          <p:cNvSpPr/>
          <p:nvPr/>
        </p:nvSpPr>
        <p:spPr>
          <a:xfrm>
            <a:off x="3630041" y="4032851"/>
            <a:ext cx="1375997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卷积神经网络及其训练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8" name="圆角矩形 40">
            <a:extLst>
              <a:ext uri="{FF2B5EF4-FFF2-40B4-BE49-F238E27FC236}">
                <a16:creationId xmlns:a16="http://schemas.microsoft.com/office/drawing/2014/main" id="{AD80078C-1396-43C8-9B34-A74EEAD85073}"/>
              </a:ext>
            </a:extLst>
          </p:cNvPr>
          <p:cNvSpPr/>
          <p:nvPr/>
        </p:nvSpPr>
        <p:spPr>
          <a:xfrm>
            <a:off x="8184296" y="4032851"/>
            <a:ext cx="1140306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两类交叉熵损失函数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9" name="圆角矩形 40">
            <a:extLst>
              <a:ext uri="{FF2B5EF4-FFF2-40B4-BE49-F238E27FC236}">
                <a16:creationId xmlns:a16="http://schemas.microsoft.com/office/drawing/2014/main" id="{0D98BC4B-D1D5-4263-8EF7-9CCC5229D82C}"/>
              </a:ext>
            </a:extLst>
          </p:cNvPr>
          <p:cNvSpPr/>
          <p:nvPr/>
        </p:nvSpPr>
        <p:spPr>
          <a:xfrm>
            <a:off x="7997487" y="5260930"/>
            <a:ext cx="1328399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针对凸优化问题的</a:t>
            </a:r>
            <a:r>
              <a:rPr kumimoji="1" lang="en-US" altLang="zh-CN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KKT</a:t>
            </a: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条件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0" name="圆角矩形 40">
            <a:extLst>
              <a:ext uri="{FF2B5EF4-FFF2-40B4-BE49-F238E27FC236}">
                <a16:creationId xmlns:a16="http://schemas.microsoft.com/office/drawing/2014/main" id="{29588804-60E1-43AE-857B-0A846AAFA1EA}"/>
              </a:ext>
            </a:extLst>
          </p:cNvPr>
          <p:cNvSpPr/>
          <p:nvPr/>
        </p:nvSpPr>
        <p:spPr>
          <a:xfrm>
            <a:off x="2309690" y="3601117"/>
            <a:ext cx="1304631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感知器分类算法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1" name="圆角矩形 40">
            <a:extLst>
              <a:ext uri="{FF2B5EF4-FFF2-40B4-BE49-F238E27FC236}">
                <a16:creationId xmlns:a16="http://schemas.microsoft.com/office/drawing/2014/main" id="{2C9CC2A5-207F-42E6-A3E5-A69ECD595432}"/>
              </a:ext>
            </a:extLst>
          </p:cNvPr>
          <p:cNvSpPr/>
          <p:nvPr/>
        </p:nvSpPr>
        <p:spPr>
          <a:xfrm>
            <a:off x="3627407" y="4819712"/>
            <a:ext cx="715640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仿射包</a:t>
            </a:r>
          </a:p>
        </p:txBody>
      </p:sp>
      <p:sp>
        <p:nvSpPr>
          <p:cNvPr id="82" name="圆角矩形 40">
            <a:extLst>
              <a:ext uri="{FF2B5EF4-FFF2-40B4-BE49-F238E27FC236}">
                <a16:creationId xmlns:a16="http://schemas.microsoft.com/office/drawing/2014/main" id="{F5B8B62D-3AB3-4C0B-B8B6-70381B76B3D5}"/>
              </a:ext>
            </a:extLst>
          </p:cNvPr>
          <p:cNvSpPr/>
          <p:nvPr/>
        </p:nvSpPr>
        <p:spPr>
          <a:xfrm>
            <a:off x="4443483" y="4826648"/>
            <a:ext cx="1001485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内部与相对内部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3" name="圆角矩形 40">
            <a:extLst>
              <a:ext uri="{FF2B5EF4-FFF2-40B4-BE49-F238E27FC236}">
                <a16:creationId xmlns:a16="http://schemas.microsoft.com/office/drawing/2014/main" id="{072996FF-27D5-4FE4-B194-F6B209982B26}"/>
              </a:ext>
            </a:extLst>
          </p:cNvPr>
          <p:cNvSpPr/>
          <p:nvPr/>
        </p:nvSpPr>
        <p:spPr>
          <a:xfrm>
            <a:off x="4362435" y="5263796"/>
            <a:ext cx="905280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dirty="0">
                <a:solidFill>
                  <a:prstClr val="black"/>
                </a:solidFill>
                <a:latin typeface="Calibri" panose="020F0502020204030204"/>
                <a:ea typeface="等线" panose="02010600030101010101" pitchFamily="2" charset="-122"/>
              </a:rPr>
              <a:t>对偶间隔</a:t>
            </a:r>
            <a:endParaRPr kumimoji="1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5263707"/>
      </p:ext>
    </p:extLst>
  </p:cSld>
  <p:clrMapOvr>
    <a:masterClrMapping/>
  </p:clrMapOvr>
  <p:transition advTm="12526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âq and aâçå¾çæç´¢ç»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1800" y="1927698"/>
            <a:ext cx="4114800" cy="231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9425167"/>
      </p:ext>
    </p:extLst>
  </p:cSld>
  <p:clrMapOvr>
    <a:masterClrMapping/>
  </p:clrMapOvr>
  <p:transition advTm="12526"/>
</p:sld>
</file>

<file path=ppt/theme/theme1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FF"/>
      </a:hlink>
      <a:folHlink>
        <a:srgbClr val="0000FF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61395</TotalTime>
  <Words>449</Words>
  <Application>Microsoft Office PowerPoint</Application>
  <PresentationFormat>宽屏</PresentationFormat>
  <Paragraphs>63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微软雅黑</vt:lpstr>
      <vt:lpstr>Arial</vt:lpstr>
      <vt:lpstr>Calibri</vt:lpstr>
      <vt:lpstr>Times New Roman</vt:lpstr>
      <vt:lpstr>Wingdings</vt:lpstr>
      <vt:lpstr>Blank Presentation</vt:lpstr>
      <vt:lpstr>PowerPoint 演示文稿</vt:lpstr>
      <vt:lpstr>Problem definition of object detection</vt:lpstr>
      <vt:lpstr>PowerPoint 演示文稿</vt:lpstr>
      <vt:lpstr>PowerPoint 演示文稿</vt:lpstr>
      <vt:lpstr>PowerPoint 演示文稿</vt:lpstr>
      <vt:lpstr>Contents of this theme</vt:lpstr>
      <vt:lpstr>Contents of this theme</vt:lpstr>
      <vt:lpstr>PowerPoint 演示文稿</vt:lpstr>
    </vt:vector>
  </TitlesOfParts>
  <Company>University of Washington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</dc:title>
  <dc:creator>Steve Seitz</dc:creator>
  <cp:lastModifiedBy>lin</cp:lastModifiedBy>
  <cp:revision>6479</cp:revision>
  <cp:lastPrinted>2024-08-30T03:13:50Z</cp:lastPrinted>
  <dcterms:created xsi:type="dcterms:W3CDTF">1998-05-10T17:20:27Z</dcterms:created>
  <dcterms:modified xsi:type="dcterms:W3CDTF">2025-03-10T01:43:10Z</dcterms:modified>
</cp:coreProperties>
</file>